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433" r:id="rId3"/>
    <p:sldId id="430" r:id="rId4"/>
    <p:sldId id="425" r:id="rId5"/>
    <p:sldId id="421" r:id="rId6"/>
    <p:sldId id="608" r:id="rId7"/>
    <p:sldId id="633" r:id="rId8"/>
    <p:sldId id="618" r:id="rId9"/>
    <p:sldId id="619" r:id="rId10"/>
    <p:sldId id="431" r:id="rId11"/>
    <p:sldId id="417" r:id="rId12"/>
    <p:sldId id="405" r:id="rId13"/>
    <p:sldId id="427" r:id="rId14"/>
    <p:sldId id="420" r:id="rId15"/>
    <p:sldId id="419" r:id="rId16"/>
    <p:sldId id="466" r:id="rId17"/>
    <p:sldId id="627" r:id="rId18"/>
    <p:sldId id="436" r:id="rId19"/>
    <p:sldId id="437" r:id="rId20"/>
    <p:sldId id="43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8080"/>
    <a:srgbClr val="00CC66"/>
    <a:srgbClr val="00CCFF"/>
    <a:srgbClr val="00CC99"/>
    <a:srgbClr val="33CCCC"/>
    <a:srgbClr val="003399"/>
    <a:srgbClr val="FF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1FAED-BA49-4AEF-9BE1-DCFC79028C1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F0D2F-8FCC-4206-B5BC-674413D5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F0D2F-8FCC-4206-B5BC-674413D52E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348" y="2837789"/>
            <a:ext cx="6858000" cy="882377"/>
          </a:xfrm>
        </p:spPr>
        <p:txBody>
          <a:bodyPr anchor="b">
            <a:normAutofit/>
          </a:bodyPr>
          <a:lstStyle>
            <a:lvl1pPr algn="l">
              <a:defRPr sz="36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348" y="3783230"/>
            <a:ext cx="6858000" cy="54703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9883" y="6001406"/>
            <a:ext cx="1386930" cy="630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27835" r="16753" b="29553"/>
          <a:stretch/>
        </p:blipFill>
        <p:spPr>
          <a:xfrm>
            <a:off x="726621" y="6063524"/>
            <a:ext cx="2122715" cy="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10962"/>
          </a:xfrm>
          <a:prstGeom prst="rect">
            <a:avLst/>
          </a:prstGeom>
          <a:solidFill>
            <a:srgbClr val="00487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"/>
            <a:ext cx="7886700" cy="1410962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Isosceles Triangle 82"/>
          <p:cNvSpPr>
            <a:spLocks noChangeAspect="1"/>
          </p:cNvSpPr>
          <p:nvPr userDrawn="1"/>
        </p:nvSpPr>
        <p:spPr>
          <a:xfrm rot="10800000">
            <a:off x="8204019" y="1410962"/>
            <a:ext cx="613138" cy="267434"/>
          </a:xfrm>
          <a:prstGeom prst="triangle">
            <a:avLst/>
          </a:prstGeom>
          <a:solidFill>
            <a:srgbClr val="004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9925"/>
            <a:ext cx="3886200" cy="4477038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9925"/>
            <a:ext cx="3574869" cy="4477038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93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0800" y="-71120"/>
            <a:ext cx="9225280" cy="10261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5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B2970-A544-4124-81D8-F0A46438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52D4-7F99-4475-A6A4-CAB3B1BF1BC2}" type="datetime1">
              <a:rPr lang="en-US" smtClean="0"/>
              <a:pPr/>
              <a:t>5/28/2020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C9B2B-7A46-4E8F-AE7E-033915142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" y="0"/>
            <a:ext cx="9142852" cy="68571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7AA81-8F3C-4990-9DB8-6FE544D5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68EE7-E47D-4E8F-BA18-9A951106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AD587-5197-4D84-B428-4D30561CE0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2511A22A-0C23-48F8-92A1-7FC9CD03A813}"/>
              </a:ext>
            </a:extLst>
          </p:cNvPr>
          <p:cNvSpPr txBox="1">
            <a:spLocks/>
          </p:cNvSpPr>
          <p:nvPr userDrawn="1"/>
        </p:nvSpPr>
        <p:spPr>
          <a:xfrm>
            <a:off x="7198591" y="6369957"/>
            <a:ext cx="135555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059765-E13A-409A-B2CB-2E67FCC711C5}" type="datetime1">
              <a:rPr lang="en-US" sz="825" smtClean="0"/>
              <a:pPr/>
              <a:t>5/28/2020</a:t>
            </a:fld>
            <a:endParaRPr lang="en-US" sz="825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00B47C-D2C5-497E-BA35-5ED1671D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1" y="201230"/>
            <a:ext cx="8869651" cy="48463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72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8CBECA-22AB-44C1-AE48-C6E54E751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541" y="943860"/>
            <a:ext cx="4306211" cy="4824089"/>
          </a:xfrm>
        </p:spPr>
        <p:txBody>
          <a:bodyPr/>
          <a:lstStyle>
            <a:lvl1pPr>
              <a:defRPr>
                <a:solidFill>
                  <a:srgbClr val="37246B"/>
                </a:solidFill>
              </a:defRPr>
            </a:lvl1pPr>
            <a:lvl2pPr>
              <a:defRPr>
                <a:solidFill>
                  <a:srgbClr val="37246B"/>
                </a:solidFill>
              </a:defRPr>
            </a:lvl2pPr>
            <a:lvl3pPr>
              <a:defRPr>
                <a:solidFill>
                  <a:srgbClr val="37246B"/>
                </a:solidFill>
              </a:defRPr>
            </a:lvl3pPr>
            <a:lvl4pPr>
              <a:defRPr>
                <a:solidFill>
                  <a:srgbClr val="37246B"/>
                </a:solidFill>
              </a:defRPr>
            </a:lvl4pPr>
            <a:lvl5pPr>
              <a:defRPr>
                <a:solidFill>
                  <a:srgbClr val="37246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4A8203B-DD2F-442F-AA44-9FDCA5249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9366" y="943861"/>
            <a:ext cx="4432192" cy="4833485"/>
          </a:xfrm>
        </p:spPr>
        <p:txBody>
          <a:bodyPr/>
          <a:lstStyle>
            <a:lvl1pPr>
              <a:defRPr>
                <a:solidFill>
                  <a:srgbClr val="37246B"/>
                </a:solidFill>
              </a:defRPr>
            </a:lvl1pPr>
            <a:lvl2pPr>
              <a:defRPr>
                <a:solidFill>
                  <a:srgbClr val="37246B"/>
                </a:solidFill>
              </a:defRPr>
            </a:lvl2pPr>
            <a:lvl3pPr>
              <a:defRPr>
                <a:solidFill>
                  <a:srgbClr val="37246B"/>
                </a:solidFill>
              </a:defRPr>
            </a:lvl3pPr>
            <a:lvl4pPr>
              <a:defRPr>
                <a:solidFill>
                  <a:srgbClr val="37246B"/>
                </a:solidFill>
              </a:defRPr>
            </a:lvl4pPr>
            <a:lvl5pPr>
              <a:defRPr>
                <a:solidFill>
                  <a:srgbClr val="37246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54A15C-F25E-42CD-B643-6F50BCD73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8" b="39376"/>
          <a:stretch/>
        </p:blipFill>
        <p:spPr>
          <a:xfrm>
            <a:off x="228079" y="6234254"/>
            <a:ext cx="2035061" cy="46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65125"/>
            <a:ext cx="8115300" cy="120119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3953" y="1703296"/>
            <a:ext cx="8115300" cy="4265704"/>
          </a:xfrm>
        </p:spPr>
        <p:txBody>
          <a:bodyPr>
            <a:noAutofit/>
          </a:bodyPr>
          <a:lstStyle>
            <a:lvl1pPr marL="0" indent="0">
              <a:buNone/>
              <a:defRPr sz="1750" b="0" baseline="0"/>
            </a:lvl1pPr>
            <a:lvl2pPr marL="126201" indent="0">
              <a:buNone/>
              <a:defRPr sz="1250" baseline="0">
                <a:latin typeface="+mj-lt"/>
              </a:defRPr>
            </a:lvl2pPr>
            <a:lvl3pPr marL="300026" indent="0">
              <a:buNone/>
              <a:defRPr sz="1250" baseline="0">
                <a:latin typeface="+mj-lt"/>
              </a:defRPr>
            </a:lvl3pPr>
            <a:lvl4pPr marL="432180" indent="0">
              <a:buNone/>
              <a:defRPr sz="1375"/>
            </a:lvl4pPr>
            <a:lvl5pPr marL="556001" indent="0">
              <a:buNone/>
              <a:defRPr sz="13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5848" y="6352803"/>
            <a:ext cx="549273" cy="2988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18AE-5831-5845-B137-5B56E03179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691374" y="6352803"/>
            <a:ext cx="4017711" cy="2988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1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3" y="365127"/>
            <a:ext cx="8126467" cy="73846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7366"/>
            <a:ext cx="7886700" cy="4863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268412" y="637534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1C5790A-F856-433C-8732-B320DADD49B3}" type="slidenum">
              <a:rPr lang="en-US" sz="1200" i="1" smtClean="0"/>
              <a:t>‹#›</a:t>
            </a:fld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524" y="6375342"/>
            <a:ext cx="827469" cy="376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27835" r="16753" b="29553"/>
          <a:stretch/>
        </p:blipFill>
        <p:spPr>
          <a:xfrm>
            <a:off x="628650" y="6406680"/>
            <a:ext cx="1314450" cy="3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3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0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7090"/>
            <a:ext cx="7886700" cy="639654"/>
          </a:xfrm>
        </p:spPr>
        <p:txBody>
          <a:bodyPr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268412" y="637534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1C5790A-F856-433C-8732-B320DADD49B3}" type="slidenum">
              <a:rPr lang="en-US" sz="1200" i="1" smtClean="0"/>
              <a:t>‹#›</a:t>
            </a:fld>
            <a:endParaRPr lang="en-US" sz="1200" i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524" y="6375342"/>
            <a:ext cx="827469" cy="376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7459A-698E-438F-892E-280372D19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27835" r="16753" b="29553"/>
          <a:stretch/>
        </p:blipFill>
        <p:spPr>
          <a:xfrm>
            <a:off x="628650" y="6406680"/>
            <a:ext cx="1314450" cy="3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7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2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C6DD-C51A-4FD4-86CC-A22F699D40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49CB-2F8E-4816-B0AF-44E1E62CE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acificenergyinstitute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348" y="2620304"/>
            <a:ext cx="7169824" cy="1223784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Arial Rounded MT Bold" panose="020F0704030504030204" pitchFamily="34" charset="0"/>
              </a:rPr>
              <a:t>Planning for Community Oriented Grids</a:t>
            </a:r>
            <a:br>
              <a:rPr lang="en-US" sz="2200" b="0" dirty="0">
                <a:latin typeface="+mn-lt"/>
              </a:rPr>
            </a:br>
            <a:r>
              <a:rPr lang="en-US" sz="1400" dirty="0"/>
              <a:t>May 26, 2020</a:t>
            </a:r>
            <a:endParaRPr lang="en-US" sz="1400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348" y="4757331"/>
            <a:ext cx="32406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De Martini</a:t>
            </a:r>
          </a:p>
          <a:p>
            <a:r>
              <a:rPr lang="en-US" sz="1400" dirty="0"/>
              <a:t>Executive Director, Pacific Energy Institute</a:t>
            </a:r>
          </a:p>
          <a:p>
            <a:r>
              <a:rPr lang="en-US" sz="1400" dirty="0"/>
              <a:t>Visiting Scholar, Caltech</a:t>
            </a:r>
          </a:p>
        </p:txBody>
      </p:sp>
    </p:spTree>
    <p:extLst>
      <p:ext uri="{BB962C8B-B14F-4D97-AF65-F5344CB8AC3E}">
        <p14:creationId xmlns:p14="http://schemas.microsoft.com/office/powerpoint/2010/main" val="408730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66AC-29C4-4EF7-A608-EF2DBF21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Transactions 2035? </a:t>
            </a:r>
            <a:endParaRPr lang="en-US" i="1" dirty="0"/>
          </a:p>
        </p:txBody>
      </p:sp>
      <p:sp>
        <p:nvSpPr>
          <p:cNvPr id="25" name="Up-Down Arrow 24"/>
          <p:cNvSpPr/>
          <p:nvPr/>
        </p:nvSpPr>
        <p:spPr>
          <a:xfrm>
            <a:off x="4161842" y="1775300"/>
            <a:ext cx="1141841" cy="3834668"/>
          </a:xfrm>
          <a:prstGeom prst="upDownArrow">
            <a:avLst>
              <a:gd name="adj1" fmla="val 48557"/>
              <a:gd name="adj2" fmla="val 399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89625B27-5D27-449F-8808-56344D25C60A}"/>
              </a:ext>
            </a:extLst>
          </p:cNvPr>
          <p:cNvSpPr/>
          <p:nvPr/>
        </p:nvSpPr>
        <p:spPr>
          <a:xfrm>
            <a:off x="3133851" y="2289396"/>
            <a:ext cx="1533783" cy="457535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Independent Generation</a:t>
            </a: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9625B27-5D27-449F-8808-56344D25C60A}"/>
              </a:ext>
            </a:extLst>
          </p:cNvPr>
          <p:cNvSpPr/>
          <p:nvPr/>
        </p:nvSpPr>
        <p:spPr>
          <a:xfrm>
            <a:off x="4851440" y="2289395"/>
            <a:ext cx="1533783" cy="457535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Power Traders</a:t>
            </a: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89625B27-5D27-449F-8808-56344D25C60A}"/>
              </a:ext>
            </a:extLst>
          </p:cNvPr>
          <p:cNvSpPr/>
          <p:nvPr/>
        </p:nvSpPr>
        <p:spPr>
          <a:xfrm>
            <a:off x="4000617" y="1571299"/>
            <a:ext cx="1533783" cy="457535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Wholesale Markets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697510A2-F4B0-4AC3-8A9C-B9362E9336CD}"/>
              </a:ext>
            </a:extLst>
          </p:cNvPr>
          <p:cNvSpPr/>
          <p:nvPr/>
        </p:nvSpPr>
        <p:spPr>
          <a:xfrm>
            <a:off x="3133851" y="3086877"/>
            <a:ext cx="1533783" cy="4715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Transmission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Owners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697510A2-F4B0-4AC3-8A9C-B9362E9336CD}"/>
              </a:ext>
            </a:extLst>
          </p:cNvPr>
          <p:cNvSpPr/>
          <p:nvPr/>
        </p:nvSpPr>
        <p:spPr>
          <a:xfrm>
            <a:off x="4851440" y="3079851"/>
            <a:ext cx="1533783" cy="4715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/>
              <a:t>RTOs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59995" y="5287252"/>
            <a:ext cx="5333871" cy="604147"/>
            <a:chOff x="3839089" y="4969529"/>
            <a:chExt cx="5333871" cy="75014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47CC8B7D-063F-4FA3-8ADA-68D625517F74}"/>
                </a:ext>
              </a:extLst>
            </p:cNvPr>
            <p:cNvSpPr/>
            <p:nvPr/>
          </p:nvSpPr>
          <p:spPr>
            <a:xfrm>
              <a:off x="5105785" y="4976554"/>
              <a:ext cx="1174793" cy="74311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Competitive Energy Sales</a:t>
              </a:r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47CC8B7D-063F-4FA3-8ADA-68D625517F74}"/>
                </a:ext>
              </a:extLst>
            </p:cNvPr>
            <p:cNvSpPr/>
            <p:nvPr/>
          </p:nvSpPr>
          <p:spPr>
            <a:xfrm>
              <a:off x="6372481" y="4976554"/>
              <a:ext cx="1174793" cy="74311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DER Devices Sales</a:t>
              </a:r>
            </a:p>
          </p:txBody>
        </p:sp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47CC8B7D-063F-4FA3-8ADA-68D625517F74}"/>
                </a:ext>
              </a:extLst>
            </p:cNvPr>
            <p:cNvSpPr/>
            <p:nvPr/>
          </p:nvSpPr>
          <p:spPr>
            <a:xfrm>
              <a:off x="7639177" y="4976554"/>
              <a:ext cx="1533783" cy="74311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DER/Microgrid Services Aggregators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47CC8B7D-063F-4FA3-8ADA-68D625517F74}"/>
                </a:ext>
              </a:extLst>
            </p:cNvPr>
            <p:cNvSpPr/>
            <p:nvPr/>
          </p:nvSpPr>
          <p:spPr>
            <a:xfrm>
              <a:off x="3839089" y="4969529"/>
              <a:ext cx="1174793" cy="74311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Utility Energy Sales</a:t>
              </a:r>
            </a:p>
          </p:txBody>
        </p:sp>
      </p:grpSp>
      <p:sp>
        <p:nvSpPr>
          <p:cNvPr id="30" name="Rectangle: Rounded Corners 3">
            <a:extLst>
              <a:ext uri="{FF2B5EF4-FFF2-40B4-BE49-F238E27FC236}">
                <a16:creationId xmlns:a16="http://schemas.microsoft.com/office/drawing/2014/main" id="{89625B27-5D27-449F-8808-56344D25C60A}"/>
              </a:ext>
            </a:extLst>
          </p:cNvPr>
          <p:cNvSpPr/>
          <p:nvPr/>
        </p:nvSpPr>
        <p:spPr>
          <a:xfrm>
            <a:off x="3107075" y="3891385"/>
            <a:ext cx="3251371" cy="45753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Distributed Transactions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52D67-1D5D-4DB5-97D2-EDECBDD6FB76}"/>
              </a:ext>
            </a:extLst>
          </p:cNvPr>
          <p:cNvGrpSpPr/>
          <p:nvPr/>
        </p:nvGrpSpPr>
        <p:grpSpPr>
          <a:xfrm>
            <a:off x="3107074" y="4270075"/>
            <a:ext cx="3251372" cy="1021730"/>
            <a:chOff x="3107074" y="4270075"/>
            <a:chExt cx="3251372" cy="1021730"/>
          </a:xfrm>
        </p:grpSpPr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7F4EE6C7-D9A0-4347-B2A8-E807BE286491}"/>
                </a:ext>
              </a:extLst>
            </p:cNvPr>
            <p:cNvSpPr/>
            <p:nvPr/>
          </p:nvSpPr>
          <p:spPr>
            <a:xfrm>
              <a:off x="3107074" y="4456761"/>
              <a:ext cx="3251372" cy="45753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Distribution</a:t>
              </a:r>
            </a:p>
          </p:txBody>
        </p:sp>
        <p:sp>
          <p:nvSpPr>
            <p:cNvPr id="3" name="Curved Down Arrow 2"/>
            <p:cNvSpPr/>
            <p:nvPr/>
          </p:nvSpPr>
          <p:spPr>
            <a:xfrm flipH="1">
              <a:off x="3222789" y="4270075"/>
              <a:ext cx="2910592" cy="931653"/>
            </a:xfrm>
            <a:prstGeom prst="curvedDownArrow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93431572-6286-48FF-9656-D44736D805C8}"/>
                </a:ext>
              </a:extLst>
            </p:cNvPr>
            <p:cNvSpPr/>
            <p:nvPr/>
          </p:nvSpPr>
          <p:spPr>
            <a:xfrm>
              <a:off x="5808465" y="5013259"/>
              <a:ext cx="403906" cy="278546"/>
            </a:xfrm>
            <a:prstGeom prst="downArrow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A9E3F1-2013-43B6-BA96-623168EB17F3}"/>
              </a:ext>
            </a:extLst>
          </p:cNvPr>
          <p:cNvSpPr txBox="1"/>
          <p:nvPr/>
        </p:nvSpPr>
        <p:spPr>
          <a:xfrm>
            <a:off x="428610" y="914536"/>
            <a:ext cx="694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Already beginning to see this transformation in US electric systems</a:t>
            </a:r>
          </a:p>
        </p:txBody>
      </p:sp>
    </p:spTree>
    <p:extLst>
      <p:ext uri="{BB962C8B-B14F-4D97-AF65-F5344CB8AC3E}">
        <p14:creationId xmlns:p14="http://schemas.microsoft.com/office/powerpoint/2010/main" val="52978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Transportation Network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509" y="1952163"/>
            <a:ext cx="4610615" cy="4298168"/>
          </a:xfrm>
        </p:spPr>
        <p:txBody>
          <a:bodyPr>
            <a:normAutofit/>
          </a:bodyPr>
          <a:lstStyle/>
          <a:p>
            <a:r>
              <a:rPr lang="en-US" sz="2000" b="1" dirty="0"/>
              <a:t>Connectivity:</a:t>
            </a:r>
            <a:r>
              <a:rPr lang="en-US" sz="2000" dirty="0"/>
              <a:t> Connectivity refers to the density of connections in path or road networks, capacity and directness of links.</a:t>
            </a:r>
          </a:p>
          <a:p>
            <a:r>
              <a:rPr lang="en-US" sz="2000" b="1" dirty="0"/>
              <a:t>Accessibility: </a:t>
            </a:r>
            <a:r>
              <a:rPr lang="en-US" sz="2000" dirty="0"/>
              <a:t>Accessibility refers to market access measured through statistical indicators of effective market size or effective market density and ease of access.</a:t>
            </a:r>
          </a:p>
          <a:p>
            <a:r>
              <a:rPr lang="en-US" sz="2000" b="1" dirty="0"/>
              <a:t>Availability:</a:t>
            </a:r>
            <a:r>
              <a:rPr lang="en-US" sz="2000" dirty="0"/>
              <a:t> Availability refers to a transportation system's performance to deliver services when demanded.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20" y="2323071"/>
            <a:ext cx="3500335" cy="281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09" y="1008383"/>
            <a:ext cx="8204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Adapting Transportation Concepts for Sustainable &amp; Connected Communities</a:t>
            </a:r>
          </a:p>
        </p:txBody>
      </p:sp>
    </p:spTree>
    <p:extLst>
      <p:ext uri="{BB962C8B-B14F-4D97-AF65-F5344CB8AC3E}">
        <p14:creationId xmlns:p14="http://schemas.microsoft.com/office/powerpoint/2010/main" val="45207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Network Criteria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3" y="2023828"/>
            <a:ext cx="8583827" cy="3323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81" y="1009709"/>
            <a:ext cx="757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California’s highly distributed electric system will need to address these criteria</a:t>
            </a:r>
          </a:p>
        </p:txBody>
      </p:sp>
    </p:spTree>
    <p:extLst>
      <p:ext uri="{BB962C8B-B14F-4D97-AF65-F5344CB8AC3E}">
        <p14:creationId xmlns:p14="http://schemas.microsoft.com/office/powerpoint/2010/main" val="25414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Transactive Distribution Grid Design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3" y="1195123"/>
            <a:ext cx="4517045" cy="4863170"/>
          </a:xfrm>
        </p:spPr>
        <p:txBody>
          <a:bodyPr>
            <a:noAutofit/>
          </a:bodyPr>
          <a:lstStyle/>
          <a:p>
            <a:r>
              <a:rPr lang="en-US" sz="2000" dirty="0"/>
              <a:t>Distribution transactions</a:t>
            </a:r>
          </a:p>
          <a:p>
            <a:pPr lvl="1"/>
            <a:r>
              <a:rPr lang="en-US" sz="1600" dirty="0"/>
              <a:t>Create transaction “hub” at low-side of T-D Substation transformer bank, associated distribution bus section and feeders </a:t>
            </a:r>
            <a:r>
              <a:rPr lang="en-US" sz="1200" dirty="0"/>
              <a:t> </a:t>
            </a:r>
          </a:p>
          <a:p>
            <a:pPr lvl="1"/>
            <a:r>
              <a:rPr lang="en-US" sz="1600" dirty="0"/>
              <a:t>Distribution transactions are scheduled for delivery to and from this “hub” via corresponding injection and take-out points on interconnected circuits</a:t>
            </a:r>
          </a:p>
          <a:p>
            <a:pPr lvl="1"/>
            <a:r>
              <a:rPr lang="en-US" sz="1600" dirty="0"/>
              <a:t>Injection Point – Physical location at which scheduled power is injected into distribution system </a:t>
            </a:r>
          </a:p>
          <a:p>
            <a:pPr lvl="1"/>
            <a:r>
              <a:rPr lang="en-US" sz="1600" dirty="0"/>
              <a:t>Take Out Point – Physical location of the recipient of energy from the scheduled power.</a:t>
            </a:r>
          </a:p>
          <a:p>
            <a:r>
              <a:rPr lang="en-US" sz="2000" dirty="0"/>
              <a:t>Distribution to transmission transactions</a:t>
            </a:r>
          </a:p>
          <a:p>
            <a:pPr lvl="1"/>
            <a:r>
              <a:rPr lang="en-US" sz="1600" dirty="0"/>
              <a:t>Interchange scheduling point is the associated LMP node on high side of substation transformer bank.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6353175"/>
            <a:ext cx="549275" cy="298450"/>
          </a:xfrm>
        </p:spPr>
        <p:txBody>
          <a:bodyPr/>
          <a:lstStyle/>
          <a:p>
            <a:fld id="{11EC18AE-5831-5845-B137-5B56E03179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05" y="1992218"/>
            <a:ext cx="355092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8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Grid as a Network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65" y="1908753"/>
            <a:ext cx="4955239" cy="3760839"/>
          </a:xfrm>
        </p:spPr>
        <p:txBody>
          <a:bodyPr>
            <a:normAutofit/>
          </a:bodyPr>
          <a:lstStyle/>
          <a:p>
            <a:r>
              <a:rPr lang="en-US" sz="2000" b="1" dirty="0"/>
              <a:t>Metcalfe’s Law: </a:t>
            </a:r>
            <a:r>
              <a:rPr lang="en-US" sz="2000" dirty="0"/>
              <a:t>Value of a network grows at the square of the number of connections – </a:t>
            </a:r>
            <a:r>
              <a:rPr lang="en-US" sz="2000" i="1" dirty="0"/>
              <a:t>not applicable to electric grids</a:t>
            </a:r>
          </a:p>
          <a:p>
            <a:r>
              <a:rPr lang="en-US" sz="2000" b="1" dirty="0"/>
              <a:t>Geoffrey West: </a:t>
            </a:r>
            <a:r>
              <a:rPr lang="en-US" sz="2000" dirty="0"/>
              <a:t>With each increase in size, cities get a super-linear value-add of 15% in increased efficiency and productivity.</a:t>
            </a:r>
          </a:p>
          <a:p>
            <a:r>
              <a:rPr lang="en-US" sz="2000" b="1" dirty="0"/>
              <a:t>De Martini-</a:t>
            </a:r>
            <a:r>
              <a:rPr lang="en-US" sz="2000" b="1" dirty="0" err="1"/>
              <a:t>ICF</a:t>
            </a:r>
            <a:r>
              <a:rPr lang="en-US" sz="2000" b="1" dirty="0"/>
              <a:t>: </a:t>
            </a:r>
            <a:r>
              <a:rPr lang="en-US" sz="2000" dirty="0"/>
              <a:t>Increases in DER, electrified buildings and EVs (number of grid connections) create super-linear societal value - findings consistent with West’s “Scale” research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27760" y="2404740"/>
            <a:ext cx="3125109" cy="2621379"/>
            <a:chOff x="5642508" y="2443086"/>
            <a:chExt cx="3125109" cy="262137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891437" y="4818244"/>
              <a:ext cx="2493021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888729" y="2698955"/>
              <a:ext cx="0" cy="2119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22608" y="4818244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Connections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310205" y="3506060"/>
              <a:ext cx="9108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Societal Value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91981" y="3067665"/>
              <a:ext cx="2337619" cy="1644446"/>
            </a:xfrm>
            <a:custGeom>
              <a:avLst/>
              <a:gdLst>
                <a:gd name="connsiteX0" fmla="*/ 0 w 2337619"/>
                <a:gd name="connsiteY0" fmla="*/ 1253613 h 1253613"/>
                <a:gd name="connsiteX1" fmla="*/ 184354 w 2337619"/>
                <a:gd name="connsiteY1" fmla="*/ 1238864 h 1253613"/>
                <a:gd name="connsiteX2" fmla="*/ 457200 w 2337619"/>
                <a:gd name="connsiteY2" fmla="*/ 1187245 h 1253613"/>
                <a:gd name="connsiteX3" fmla="*/ 855406 w 2337619"/>
                <a:gd name="connsiteY3" fmla="*/ 1054509 h 1253613"/>
                <a:gd name="connsiteX4" fmla="*/ 1290483 w 2337619"/>
                <a:gd name="connsiteY4" fmla="*/ 862780 h 1253613"/>
                <a:gd name="connsiteX5" fmla="*/ 1732935 w 2337619"/>
                <a:gd name="connsiteY5" fmla="*/ 597309 h 1253613"/>
                <a:gd name="connsiteX6" fmla="*/ 2086896 w 2337619"/>
                <a:gd name="connsiteY6" fmla="*/ 294967 h 1253613"/>
                <a:gd name="connsiteX7" fmla="*/ 2227006 w 2337619"/>
                <a:gd name="connsiteY7" fmla="*/ 140109 h 1253613"/>
                <a:gd name="connsiteX8" fmla="*/ 2337619 w 2337619"/>
                <a:gd name="connsiteY8" fmla="*/ 0 h 1253613"/>
                <a:gd name="connsiteX9" fmla="*/ 2337619 w 2337619"/>
                <a:gd name="connsiteY9" fmla="*/ 0 h 12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619" h="1253613">
                  <a:moveTo>
                    <a:pt x="0" y="1253613"/>
                  </a:moveTo>
                  <a:cubicBezTo>
                    <a:pt x="54077" y="1251769"/>
                    <a:pt x="108154" y="1249925"/>
                    <a:pt x="184354" y="1238864"/>
                  </a:cubicBezTo>
                  <a:cubicBezTo>
                    <a:pt x="260554" y="1227803"/>
                    <a:pt x="345358" y="1217971"/>
                    <a:pt x="457200" y="1187245"/>
                  </a:cubicBezTo>
                  <a:cubicBezTo>
                    <a:pt x="569042" y="1156519"/>
                    <a:pt x="716526" y="1108586"/>
                    <a:pt x="855406" y="1054509"/>
                  </a:cubicBezTo>
                  <a:cubicBezTo>
                    <a:pt x="994286" y="1000432"/>
                    <a:pt x="1144228" y="938980"/>
                    <a:pt x="1290483" y="862780"/>
                  </a:cubicBezTo>
                  <a:cubicBezTo>
                    <a:pt x="1436738" y="786580"/>
                    <a:pt x="1600200" y="691944"/>
                    <a:pt x="1732935" y="597309"/>
                  </a:cubicBezTo>
                  <a:cubicBezTo>
                    <a:pt x="1865670" y="502674"/>
                    <a:pt x="2004551" y="371167"/>
                    <a:pt x="2086896" y="294967"/>
                  </a:cubicBezTo>
                  <a:cubicBezTo>
                    <a:pt x="2169241" y="218767"/>
                    <a:pt x="2185219" y="189270"/>
                    <a:pt x="2227006" y="140109"/>
                  </a:cubicBezTo>
                  <a:cubicBezTo>
                    <a:pt x="2268793" y="90948"/>
                    <a:pt x="2337619" y="0"/>
                    <a:pt x="2337619" y="0"/>
                  </a:cubicBezTo>
                  <a:lnTo>
                    <a:pt x="2337619" y="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99561" y="3000383"/>
              <a:ext cx="15247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Accumulated Network Value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0905" y="2443086"/>
              <a:ext cx="17940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Distribution Network Value</a:t>
              </a:r>
            </a:p>
          </p:txBody>
        </p:sp>
        <p:cxnSp>
          <p:nvCxnSpPr>
            <p:cNvPr id="20" name="Straight Connector 19"/>
            <p:cNvCxnSpPr>
              <a:stCxn id="13" idx="0"/>
            </p:cNvCxnSpPr>
            <p:nvPr/>
          </p:nvCxnSpPr>
          <p:spPr>
            <a:xfrm flipV="1">
              <a:off x="5891981" y="4380271"/>
              <a:ext cx="2337619" cy="33184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61949" y="4017302"/>
              <a:ext cx="1305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50000"/>
                    </a:schemeClr>
                  </a:solidFill>
                </a:rPr>
                <a:t>Traditional Linear Value based on Electric Sales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5954" y="936885"/>
            <a:ext cx="5917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Electric Distribution Network Value Can Be Super Linear</a:t>
            </a:r>
          </a:p>
        </p:txBody>
      </p:sp>
    </p:spTree>
    <p:extLst>
      <p:ext uri="{BB962C8B-B14F-4D97-AF65-F5344CB8AC3E}">
        <p14:creationId xmlns:p14="http://schemas.microsoft.com/office/powerpoint/2010/main" val="280125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Network Value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3" y="1998788"/>
            <a:ext cx="4314052" cy="368338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cyber-physical grid infrastructure can provide the foundation for network value creation</a:t>
            </a:r>
          </a:p>
          <a:p>
            <a:r>
              <a:rPr lang="en-US" sz="2000" dirty="0"/>
              <a:t>Total value increases through the interdependent capabilities of each value layer</a:t>
            </a:r>
          </a:p>
          <a:p>
            <a:r>
              <a:rPr lang="en-US" sz="2000" dirty="0"/>
              <a:t>Higher electrification and DER adoption drives value </a:t>
            </a:r>
          </a:p>
          <a:p>
            <a:r>
              <a:rPr lang="en-US" sz="2000" dirty="0"/>
              <a:t>Capturing benefits requires a broader view of the solution set and deliberate alternative grid designs &amp; investment to support value realization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37" y="2426619"/>
            <a:ext cx="3720799" cy="3017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392" y="944713"/>
            <a:ext cx="664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Realizing the value potential requires a different mental model</a:t>
            </a:r>
          </a:p>
        </p:txBody>
      </p:sp>
    </p:spTree>
    <p:extLst>
      <p:ext uri="{BB962C8B-B14F-4D97-AF65-F5344CB8AC3E}">
        <p14:creationId xmlns:p14="http://schemas.microsoft.com/office/powerpoint/2010/main" val="328502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D922A-D5D7-4676-B482-56F0AF5A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46" y="2005251"/>
            <a:ext cx="5179564" cy="3714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3C3C9-AB8B-4791-BFFA-9A0FC0BF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31" y="249111"/>
            <a:ext cx="8229600" cy="425196"/>
          </a:xfrm>
        </p:spPr>
        <p:txBody>
          <a:bodyPr>
            <a:noAutofit/>
          </a:bodyPr>
          <a:lstStyle/>
          <a:p>
            <a:r>
              <a:rPr lang="en-US" dirty="0"/>
              <a:t>Distribution System Planning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9573C-014D-472E-8FA6-1979335C1507}"/>
              </a:ext>
            </a:extLst>
          </p:cNvPr>
          <p:cNvSpPr txBox="1"/>
          <p:nvPr/>
        </p:nvSpPr>
        <p:spPr>
          <a:xfrm>
            <a:off x="349431" y="702557"/>
            <a:ext cx="844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Multiple community &amp; utility distribution planning efforts often involved – need to converge to ensure optimal grid investments &amp; non-utility solutions 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EB5F702-84F7-4569-A25F-F376531BA871}"/>
              </a:ext>
            </a:extLst>
          </p:cNvPr>
          <p:cNvSpPr/>
          <p:nvPr/>
        </p:nvSpPr>
        <p:spPr>
          <a:xfrm rot="16200000">
            <a:off x="3086004" y="2703475"/>
            <a:ext cx="1485416" cy="17536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FC51FFA-5F1A-4D42-A4F2-CFE8EB4AB465}"/>
              </a:ext>
            </a:extLst>
          </p:cNvPr>
          <p:cNvSpPr/>
          <p:nvPr/>
        </p:nvSpPr>
        <p:spPr>
          <a:xfrm rot="16200000">
            <a:off x="902136" y="3540417"/>
            <a:ext cx="3272245" cy="201911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2AB838E-182A-4093-9F15-1FA2EB3949F7}"/>
              </a:ext>
            </a:extLst>
          </p:cNvPr>
          <p:cNvSpPr/>
          <p:nvPr/>
        </p:nvSpPr>
        <p:spPr>
          <a:xfrm rot="16200000">
            <a:off x="1038648" y="4793904"/>
            <a:ext cx="1655331" cy="176349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E8BF1-199A-45CE-973D-075A3A028A30}"/>
              </a:ext>
            </a:extLst>
          </p:cNvPr>
          <p:cNvSpPr txBox="1"/>
          <p:nvPr/>
        </p:nvSpPr>
        <p:spPr>
          <a:xfrm>
            <a:off x="2703630" y="2583408"/>
            <a:ext cx="1101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Grid Modernization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660AC-3035-4060-857B-C6172C1F3F5F}"/>
              </a:ext>
            </a:extLst>
          </p:cNvPr>
          <p:cNvSpPr txBox="1"/>
          <p:nvPr/>
        </p:nvSpPr>
        <p:spPr>
          <a:xfrm>
            <a:off x="1465358" y="3433623"/>
            <a:ext cx="1069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Resilience </a:t>
            </a:r>
          </a:p>
          <a:p>
            <a:pPr algn="ctr"/>
            <a:r>
              <a:rPr lang="en-US" sz="1050" b="1" dirty="0">
                <a:solidFill>
                  <a:schemeClr val="accent1"/>
                </a:solidFill>
              </a:rPr>
              <a:t>&amp; Reliability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60942-F7F8-4871-87E9-4983FEDB6A27}"/>
              </a:ext>
            </a:extLst>
          </p:cNvPr>
          <p:cNvSpPr txBox="1"/>
          <p:nvPr/>
        </p:nvSpPr>
        <p:spPr>
          <a:xfrm>
            <a:off x="708152" y="4734715"/>
            <a:ext cx="1069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Asset Planning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7CC68F6-6465-475B-AD83-D195E9C254E8}"/>
              </a:ext>
            </a:extLst>
          </p:cNvPr>
          <p:cNvSpPr/>
          <p:nvPr/>
        </p:nvSpPr>
        <p:spPr>
          <a:xfrm rot="5400000" flipH="1">
            <a:off x="5700797" y="2445457"/>
            <a:ext cx="1201646" cy="17536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6D802-B6EB-4132-9DAD-FDD5ACD0420B}"/>
              </a:ext>
            </a:extLst>
          </p:cNvPr>
          <p:cNvSpPr txBox="1"/>
          <p:nvPr/>
        </p:nvSpPr>
        <p:spPr>
          <a:xfrm>
            <a:off x="6389302" y="2325390"/>
            <a:ext cx="1101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99CC"/>
                </a:solidFill>
              </a:rPr>
              <a:t>County &amp; City Planning</a:t>
            </a:r>
          </a:p>
        </p:txBody>
      </p:sp>
    </p:spTree>
    <p:extLst>
      <p:ext uri="{BB962C8B-B14F-4D97-AF65-F5344CB8AC3E}">
        <p14:creationId xmlns:p14="http://schemas.microsoft.com/office/powerpoint/2010/main" val="158117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95E8-8B65-4196-B6A7-32942985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0" y="159510"/>
            <a:ext cx="8772260" cy="774751"/>
          </a:xfrm>
        </p:spPr>
        <p:txBody>
          <a:bodyPr>
            <a:normAutofit/>
          </a:bodyPr>
          <a:lstStyle/>
          <a:p>
            <a:r>
              <a:rPr lang="en-US" dirty="0"/>
              <a:t>Determining Portfolio of Resilience Solutions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9B2205-4351-44BD-8916-8BBF5DEA5451}"/>
              </a:ext>
            </a:extLst>
          </p:cNvPr>
          <p:cNvSpPr>
            <a:spLocks noGrp="1"/>
          </p:cNvSpPr>
          <p:nvPr/>
        </p:nvSpPr>
        <p:spPr>
          <a:xfrm>
            <a:off x="243360" y="1562684"/>
            <a:ext cx="4588450" cy="434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b="1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57784" indent="-285750" algn="l" defTabSz="914400" rtl="0" eaLnBrk="1" latinLnBrk="0" hangingPunct="1">
              <a:spcBef>
                <a:spcPct val="20000"/>
              </a:spcBef>
              <a:buSzPct val="80000"/>
              <a:buFont typeface="Lucida Grande"/>
              <a:buChar char="‐"/>
              <a:defRPr sz="24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96012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Challenge – communities, utilities, 3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parties and customers are each independently pursuing various point &amp; community solutions</a:t>
            </a:r>
          </a:p>
          <a:p>
            <a:pPr marL="517525" lvl="1" indent="-16033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Community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Cyber-Physical Grid Hardening, Mini-grids, Multi-user Microgrids, etc. </a:t>
            </a:r>
          </a:p>
          <a:p>
            <a:pPr marL="517525" lvl="1" indent="-16033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Point Solutions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Back-up generation, energy storage, customer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microgrid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etc. </a:t>
            </a:r>
          </a:p>
          <a:p>
            <a:pPr marL="731520" lvl="1" indent="-27432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Specific solutions don’t necessarily solve all the needs – a portfolio is needed</a:t>
            </a:r>
          </a:p>
          <a:p>
            <a:pPr marL="517525" lvl="1" indent="-1412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Solutions usually address specific functional resilience needs </a:t>
            </a:r>
          </a:p>
          <a:p>
            <a:pPr marL="517525" lvl="1" indent="-1412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Solutions have different potential societal benefits based on type of event and severity </a:t>
            </a:r>
          </a:p>
          <a:p>
            <a:pPr marL="517525" lvl="1" indent="-1412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How to determine an effective portfolio?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BAED9-0826-442D-BAD1-D1F35B8A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47" y="2139350"/>
            <a:ext cx="4115012" cy="3192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1B6424-7EEA-411D-B659-C6600CE8C548}"/>
              </a:ext>
            </a:extLst>
          </p:cNvPr>
          <p:cNvSpPr txBox="1"/>
          <p:nvPr/>
        </p:nvSpPr>
        <p:spPr>
          <a:xfrm>
            <a:off x="243360" y="879140"/>
            <a:ext cx="8797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Proactive, collaborative approach required to align state, local and customer needs</a:t>
            </a:r>
          </a:p>
        </p:txBody>
      </p:sp>
    </p:spTree>
    <p:extLst>
      <p:ext uri="{BB962C8B-B14F-4D97-AF65-F5344CB8AC3E}">
        <p14:creationId xmlns:p14="http://schemas.microsoft.com/office/powerpoint/2010/main" val="255056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63277A-B928-42B0-8843-84C7D5D8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07" y="292653"/>
            <a:ext cx="8126467" cy="7384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Future History of the Grid</a:t>
            </a:r>
            <a:br>
              <a:rPr lang="en-US" dirty="0"/>
            </a:br>
            <a:r>
              <a:rPr lang="en-US" sz="2200" b="0" dirty="0">
                <a:solidFill>
                  <a:srgbClr val="0070C0"/>
                </a:solidFill>
              </a:rPr>
              <a:t>Many possible futures – essential to consider the potential implications</a:t>
            </a:r>
            <a:endParaRPr lang="en-US" sz="2400" b="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F93C3-6C2F-4398-877E-51DA2EA19B6F}"/>
              </a:ext>
            </a:extLst>
          </p:cNvPr>
          <p:cNvGrpSpPr/>
          <p:nvPr/>
        </p:nvGrpSpPr>
        <p:grpSpPr>
          <a:xfrm>
            <a:off x="871267" y="1471392"/>
            <a:ext cx="6913722" cy="4876779"/>
            <a:chOff x="1133423" y="1826817"/>
            <a:chExt cx="6913722" cy="48767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A04B1C-FF22-4C52-B0F7-7984A60CE8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08270" y="2582468"/>
              <a:ext cx="1498600" cy="19296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D82773-22A8-4156-AEC0-3CC397869C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48541" y="2582468"/>
              <a:ext cx="1495425" cy="4121128"/>
            </a:xfrm>
            <a:prstGeom prst="rect">
              <a:avLst/>
            </a:prstGeom>
            <a:solidFill>
              <a:srgbClr val="68B444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305E26-51A1-4694-8260-7298A8B46F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68983" y="2582468"/>
              <a:ext cx="1498600" cy="2989669"/>
            </a:xfrm>
            <a:prstGeom prst="rect">
              <a:avLst/>
            </a:prstGeom>
            <a:solidFill>
              <a:srgbClr val="31859C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5D6C1C-D0DE-45F4-8643-2A3B31AF18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89420" y="2582467"/>
              <a:ext cx="1498600" cy="2463688"/>
            </a:xfrm>
            <a:prstGeom prst="rect">
              <a:avLst/>
            </a:prstGeom>
            <a:solidFill>
              <a:srgbClr val="6600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9" name="AutoShape 14">
              <a:extLst>
                <a:ext uri="{FF2B5EF4-FFF2-40B4-BE49-F238E27FC236}">
                  <a16:creationId xmlns:a16="http://schemas.microsoft.com/office/drawing/2014/main" id="{C7417556-CAE1-475E-80A5-87B0A786B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488" y="5121567"/>
              <a:ext cx="3160713" cy="439738"/>
            </a:xfrm>
            <a:prstGeom prst="homePlate">
              <a:avLst>
                <a:gd name="adj" fmla="val 55794"/>
              </a:avLst>
            </a:prstGeom>
            <a:gradFill flip="none" rotWithShape="1">
              <a:gsLst>
                <a:gs pos="30000">
                  <a:schemeClr val="accent5">
                    <a:lumMod val="75000"/>
                  </a:schemeClr>
                </a:gs>
                <a:gs pos="59000">
                  <a:schemeClr val="accent5">
                    <a:lumMod val="75000"/>
                    <a:tint val="44500"/>
                    <a:satMod val="160000"/>
                  </a:schemeClr>
                </a:gs>
                <a:gs pos="76000">
                  <a:schemeClr val="accent5">
                    <a:lumMod val="75000"/>
                    <a:tint val="23500"/>
                    <a:satMod val="160000"/>
                    <a:alpha val="79000"/>
                  </a:schemeClr>
                </a:gs>
              </a:gsLst>
              <a:lin ang="1080000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73151" tIns="73151" rIns="256027" bIns="73151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814370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-105" charset="0"/>
                  <a:ea typeface="Arial" pitchFamily="-105" charset="0"/>
                  <a:cs typeface="Arial" pitchFamily="-105" charset="0"/>
                  <a:sym typeface="Arial" pitchFamily="-105" charset="0"/>
                </a:rPr>
                <a:t>2015-2035</a:t>
              </a:r>
            </a:p>
          </p:txBody>
        </p:sp>
        <p:sp>
          <p:nvSpPr>
            <p:cNvPr id="10" name="AutoShape 3" descr="steel">
              <a:extLst>
                <a:ext uri="{FF2B5EF4-FFF2-40B4-BE49-F238E27FC236}">
                  <a16:creationId xmlns:a16="http://schemas.microsoft.com/office/drawing/2014/main" id="{AB033885-13F2-4324-A578-C112BFA86C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48545" y="1826817"/>
              <a:ext cx="1498600" cy="76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bg1"/>
                </a:solidFill>
                <a:sym typeface="Arial" pitchFamily="-123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3F8301C3-642F-48F2-96E9-5ACA1BFCB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545370" y="2041131"/>
              <a:ext cx="1498598" cy="327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814370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Arial" charset="0"/>
                </a:rPr>
                <a:t>Transactive Energy</a:t>
              </a:r>
            </a:p>
          </p:txBody>
        </p:sp>
        <p:sp>
          <p:nvSpPr>
            <p:cNvPr id="12" name="AutoShape 3" descr="steel">
              <a:extLst>
                <a:ext uri="{FF2B5EF4-FFF2-40B4-BE49-F238E27FC236}">
                  <a16:creationId xmlns:a16="http://schemas.microsoft.com/office/drawing/2014/main" id="{79973269-A925-4B19-993D-54C0CAE79A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68983" y="1826817"/>
              <a:ext cx="1498600" cy="76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bg1"/>
                </a:solidFill>
                <a:sym typeface="Arial" pitchFamily="-123" charset="0"/>
              </a:endParaRPr>
            </a:p>
          </p:txBody>
        </p:sp>
        <p:sp>
          <p:nvSpPr>
            <p:cNvPr id="13" name="Text Box 9" descr="steel">
              <a:extLst>
                <a:ext uri="{FF2B5EF4-FFF2-40B4-BE49-F238E27FC236}">
                  <a16:creationId xmlns:a16="http://schemas.microsoft.com/office/drawing/2014/main" id="{A9280865-C5C6-4DC0-8609-E5B1D2011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997557" y="2039543"/>
              <a:ext cx="1463675" cy="3286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814370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Arial" charset="0"/>
                </a:rPr>
                <a:t>Resilience</a:t>
              </a:r>
            </a:p>
          </p:txBody>
        </p:sp>
        <p:sp>
          <p:nvSpPr>
            <p:cNvPr id="14" name="AutoShape 3" descr="steel">
              <a:extLst>
                <a:ext uri="{FF2B5EF4-FFF2-40B4-BE49-F238E27FC236}">
                  <a16:creationId xmlns:a16="http://schemas.microsoft.com/office/drawing/2014/main" id="{78CA8AC3-7187-4E71-A48C-A2DFA16091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89420" y="1826817"/>
              <a:ext cx="1498600" cy="76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bg1"/>
                </a:solidFill>
                <a:sym typeface="Arial" pitchFamily="-123" charset="0"/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F7C3750B-4DF1-4E88-BC0F-DD51B28CC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486258" y="2039543"/>
              <a:ext cx="1304925" cy="3286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814370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Arial" charset="0"/>
                </a:rPr>
                <a:t>Grid as</a:t>
              </a:r>
            </a:p>
            <a:p>
              <a:pPr algn="ctr" defTabSz="814370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Arial" charset="0"/>
                </a:rPr>
                <a:t>a Platform</a:t>
              </a:r>
            </a:p>
          </p:txBody>
        </p:sp>
        <p:sp>
          <p:nvSpPr>
            <p:cNvPr id="16" name="AutoShape 3" descr="steel">
              <a:extLst>
                <a:ext uri="{FF2B5EF4-FFF2-40B4-BE49-F238E27FC236}">
                  <a16:creationId xmlns:a16="http://schemas.microsoft.com/office/drawing/2014/main" id="{F7DB4E0E-824F-4C42-84A8-8B40CD8F19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08270" y="1826817"/>
              <a:ext cx="1498600" cy="76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bg1"/>
                </a:solidFill>
                <a:sym typeface="Arial" pitchFamily="-123" charset="0"/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CB8458A6-A9FD-4A12-AF43-85E678340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179745" y="1916871"/>
              <a:ext cx="755650" cy="5818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122" tIns="41060" rIns="82122" bIns="41060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814370"/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Arial" charset="0"/>
                </a:rPr>
                <a:t>DER Integration</a:t>
              </a: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51BF9BB1-24BE-4205-BD0F-155FBA5AB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70" y="2622385"/>
              <a:ext cx="1498600" cy="172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DER Centric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Integrated Distributed Planning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NWA Utilization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Smart Grid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Interconnection Rules</a:t>
              </a:r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3A090503-0F95-4DCF-B66A-ECABF17F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23" y="4595948"/>
              <a:ext cx="2233637" cy="439738"/>
            </a:xfrm>
            <a:prstGeom prst="homePlate">
              <a:avLst>
                <a:gd name="adj" fmla="val 41654"/>
              </a:avLst>
            </a:prstGeom>
            <a:gradFill rotWithShape="1">
              <a:gsLst>
                <a:gs pos="0">
                  <a:srgbClr val="6D3687">
                    <a:alpha val="0"/>
                  </a:srgbClr>
                </a:gs>
                <a:gs pos="100000">
                  <a:srgbClr val="B27D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73151" tIns="73151" rIns="256027" bIns="73151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814370"/>
              <a:r>
                <a:rPr lang="en-US" sz="1600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2010-2030</a:t>
              </a:r>
            </a:p>
          </p:txBody>
        </p:sp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C912F9C6-E72F-4626-966B-9AE83DE70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798" y="5684928"/>
              <a:ext cx="3713998" cy="413191"/>
            </a:xfrm>
            <a:prstGeom prst="homePlate">
              <a:avLst>
                <a:gd name="adj" fmla="val 52589"/>
              </a:avLst>
            </a:prstGeom>
            <a:gradFill rotWithShape="1">
              <a:gsLst>
                <a:gs pos="0">
                  <a:srgbClr val="71871E">
                    <a:alpha val="0"/>
                  </a:srgbClr>
                </a:gs>
                <a:gs pos="100000">
                  <a:srgbClr val="68B44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73151" tIns="73151" rIns="256027" bIns="73151" anchor="ctr"/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814370"/>
              <a:r>
                <a:rPr lang="en-US" sz="1600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2030-2040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8D2B66C7-895F-47BA-BA70-FEABDAD52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226" y="2660590"/>
              <a:ext cx="1498600" cy="213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Enabling Grid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Electrification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ZNE Adoption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DER for Resource Adequacy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Grid Modernization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TDC Operational Coordination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D861AC93-D93A-4CAC-83B8-3A1BB0F19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591" y="2660388"/>
              <a:ext cx="1581607" cy="3034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11125" indent="-111125" algn="l">
                <a:spcBef>
                  <a:spcPts val="600"/>
                </a:spcBef>
              </a:pPr>
              <a:r>
                <a:rPr lang="en-US" sz="1200" b="1" dirty="0">
                  <a:solidFill>
                    <a:schemeClr val="bg1"/>
                  </a:solidFill>
                  <a:ea typeface="ＭＳ Ｐゴシック" pitchFamily="34" charset="-128"/>
                </a:rPr>
                <a:t>Community: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Environmental &amp; Nation State Threats 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Critical facilities and essential services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Neighborhood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Grid Structural Design Changes</a:t>
              </a:r>
            </a:p>
            <a:p>
              <a:pPr algn="l">
                <a:spcBef>
                  <a:spcPts val="600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Customer: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Point Solutions</a:t>
              </a:r>
            </a:p>
            <a:p>
              <a:pPr marL="171450" indent="-17145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Multi-user MGs</a:t>
              </a:r>
            </a:p>
            <a:p>
              <a:pPr marL="111125" indent="-111125" algn="l">
                <a:spcBef>
                  <a:spcPts val="600"/>
                </a:spcBef>
              </a:pPr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DE392EA6-8657-4374-A11B-A9C541A9E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6674" y="2653471"/>
              <a:ext cx="1507292" cy="404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rgbClr val="AB7E0D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Retail Energy Market: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Post-NEM - Buy-Sell Contracts with Customers w/DER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Subscription pricing for customers</a:t>
              </a:r>
            </a:p>
            <a:p>
              <a:pPr algn="l">
                <a:spcBef>
                  <a:spcPts val="600"/>
                </a:spcBef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System Operations: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Energy storage greatly dampens stochasticity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Zero marginal cost resources reduce LMP effectiveness</a:t>
              </a:r>
            </a:p>
            <a:p>
              <a:pPr marL="111125" indent="-111125" algn="l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Local utilization of DER changes wholesale 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12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7E843F-EEA6-4E91-920B-5B224B2C1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66" y="1413246"/>
            <a:ext cx="8126468" cy="428018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Future architecture of community dominant transactive distributed power systems will be influenced by connected, resilient community development employing transit-oriented development (TOD) designs.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Technological advancement is accelerating and there will be new and larger societal impacts from emergent technologies over the next decade as seen over the past 10+ years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scale use of DER for resource adequacy will fundamentally change the design requirements for distribution grid</a:t>
            </a:r>
          </a:p>
          <a:p>
            <a:pPr marL="205740" indent="-20574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community oriented grid (COG) architecture would inform electricity market designs, grid investments, operational coordination (including interoperability) and public policy shaping DER adoption.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Role and value of electric grid to enable clean, electrified &amp; resilient communities is not fully understood by all stakeholders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from scarcity thinking to abundance thinking regarding the significant value potential created from grid investment?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DF9DC2-7EA8-4B79-860A-3B912437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Grid 2035</a:t>
            </a:r>
          </a:p>
        </p:txBody>
      </p:sp>
    </p:spTree>
    <p:extLst>
      <p:ext uri="{BB962C8B-B14F-4D97-AF65-F5344CB8AC3E}">
        <p14:creationId xmlns:p14="http://schemas.microsoft.com/office/powerpoint/2010/main" val="287382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2FC0F8-8B53-4F4D-869E-9DDB77D2EDBB}"/>
              </a:ext>
            </a:extLst>
          </p:cNvPr>
          <p:cNvSpPr/>
          <p:nvPr/>
        </p:nvSpPr>
        <p:spPr>
          <a:xfrm>
            <a:off x="1043709" y="2699434"/>
            <a:ext cx="7056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“The future has arrived — </a:t>
            </a:r>
          </a:p>
          <a:p>
            <a:pPr algn="ctr"/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it’s just not evenly distributed yet.”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5E495-9F8F-417A-B5EE-F66810D5D7A4}"/>
              </a:ext>
            </a:extLst>
          </p:cNvPr>
          <p:cNvSpPr txBox="1"/>
          <p:nvPr/>
        </p:nvSpPr>
        <p:spPr>
          <a:xfrm>
            <a:off x="5985164" y="3851564"/>
            <a:ext cx="16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William Gibson</a:t>
            </a:r>
          </a:p>
        </p:txBody>
      </p:sp>
    </p:spTree>
    <p:extLst>
      <p:ext uri="{BB962C8B-B14F-4D97-AF65-F5344CB8AC3E}">
        <p14:creationId xmlns:p14="http://schemas.microsoft.com/office/powerpoint/2010/main" val="216959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49F95-A864-4181-8888-6F5B3255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7737"/>
            <a:ext cx="7886700" cy="2402526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“The future belongs to those who prepare for it today.”</a:t>
            </a:r>
            <a:br>
              <a:rPr lang="en-US" dirty="0"/>
            </a:br>
            <a:r>
              <a:rPr lang="en-US" dirty="0"/>
              <a:t>						</a:t>
            </a:r>
            <a:r>
              <a:rPr lang="en-US" sz="2000" dirty="0"/>
              <a:t>Malcolm X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4358F8-FF33-4C7A-9D3B-A56918035761}"/>
              </a:ext>
            </a:extLst>
          </p:cNvPr>
          <p:cNvSpPr/>
          <p:nvPr/>
        </p:nvSpPr>
        <p:spPr>
          <a:xfrm>
            <a:off x="396907" y="5961655"/>
            <a:ext cx="2319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https://pacificenergyinstitute.org/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1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 are Taking Action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5BFAD-8344-4ABA-920A-E73F73248A00}"/>
              </a:ext>
            </a:extLst>
          </p:cNvPr>
          <p:cNvGrpSpPr/>
          <p:nvPr/>
        </p:nvGrpSpPr>
        <p:grpSpPr>
          <a:xfrm>
            <a:off x="388883" y="1170289"/>
            <a:ext cx="8351154" cy="5143500"/>
            <a:chOff x="388883" y="1170289"/>
            <a:chExt cx="8351154" cy="514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17" y="1170289"/>
              <a:ext cx="8237220" cy="5143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3B0B4A-B83B-45C3-9646-98408425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883" y="3672265"/>
              <a:ext cx="1722120" cy="2377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056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877" y="2376713"/>
            <a:ext cx="3825240" cy="263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Transit Oriented Development (TOD) concepts are relevant to electric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59" y="1525388"/>
            <a:ext cx="4223436" cy="4863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TOD is a design approach employed in connected communities that are improving societal value by:</a:t>
            </a:r>
          </a:p>
          <a:p>
            <a:pPr marL="605780" lvl="1" indent="-205740"/>
            <a:r>
              <a:rPr lang="en-US" sz="1800" dirty="0"/>
              <a:t>Improving Quality of Life</a:t>
            </a:r>
          </a:p>
          <a:p>
            <a:pPr marL="605780" lvl="1" indent="-205740"/>
            <a:r>
              <a:rPr lang="en-US" sz="1800" dirty="0"/>
              <a:t>Economic Competitiveness</a:t>
            </a:r>
          </a:p>
          <a:p>
            <a:pPr marL="605780" lvl="1" indent="-205740"/>
            <a:r>
              <a:rPr lang="en-US" sz="1800" dirty="0"/>
              <a:t>Improving Resilience</a:t>
            </a:r>
          </a:p>
          <a:p>
            <a:pPr marL="605780" lvl="1" indent="-205740"/>
            <a:r>
              <a:rPr lang="en-US" sz="1800" dirty="0"/>
              <a:t>Addressing Climate change</a:t>
            </a:r>
          </a:p>
          <a:p>
            <a:pPr marL="605780" lvl="1" indent="-205740"/>
            <a:endParaRPr lang="en-US" sz="1050" dirty="0"/>
          </a:p>
          <a:p>
            <a:pPr marL="0" indent="0">
              <a:buNone/>
            </a:pPr>
            <a:r>
              <a:rPr lang="en-US" sz="2000" dirty="0"/>
              <a:t>These community development efforts typically incorporate energy related elements including: </a:t>
            </a:r>
          </a:p>
          <a:p>
            <a:pPr marL="603504" lvl="1" indent="-205740"/>
            <a:r>
              <a:rPr lang="en-US" sz="1800" dirty="0"/>
              <a:t>Transportation Electrification</a:t>
            </a:r>
          </a:p>
          <a:p>
            <a:pPr marL="603504" lvl="1" indent="-205740"/>
            <a:r>
              <a:rPr lang="en-US" sz="1800" dirty="0"/>
              <a:t>Critical Infrastructure Resiliency</a:t>
            </a:r>
          </a:p>
          <a:p>
            <a:pPr marL="603504" lvl="1" indent="-205740"/>
            <a:r>
              <a:rPr lang="en-US" sz="1800" dirty="0"/>
              <a:t>Local Distributed Resource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857250"/>
            <a:ext cx="2133600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93980" y="4984932"/>
            <a:ext cx="904415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dirty="0"/>
              <a:t>Source: </a:t>
            </a:r>
            <a:r>
              <a:rPr lang="en-US" sz="825" dirty="0" err="1"/>
              <a:t>PSOMAS</a:t>
            </a:r>
            <a:endParaRPr lang="en-US" sz="825" dirty="0"/>
          </a:p>
        </p:txBody>
      </p:sp>
      <p:sp>
        <p:nvSpPr>
          <p:cNvPr id="10" name="TextBox 9"/>
          <p:cNvSpPr txBox="1"/>
          <p:nvPr/>
        </p:nvSpPr>
        <p:spPr>
          <a:xfrm>
            <a:off x="6262151" y="2216492"/>
            <a:ext cx="1496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American Fork, Utah</a:t>
            </a:r>
          </a:p>
        </p:txBody>
      </p:sp>
    </p:spTree>
    <p:extLst>
      <p:ext uri="{BB962C8B-B14F-4D97-AF65-F5344CB8AC3E}">
        <p14:creationId xmlns:p14="http://schemas.microsoft.com/office/powerpoint/2010/main" val="394036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Sustainable &amp; Connected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47" y="1733900"/>
            <a:ext cx="5742653" cy="4517601"/>
          </a:xfrm>
        </p:spPr>
        <p:txBody>
          <a:bodyPr>
            <a:normAutofit/>
          </a:bodyPr>
          <a:lstStyle/>
          <a:p>
            <a:r>
              <a:rPr lang="en-US" sz="2000" dirty="0"/>
              <a:t>Societal value from the creation of Sustainable &amp; Connected Communities accrues in significant part based on the efficient use of clean, resilient electricity</a:t>
            </a:r>
          </a:p>
          <a:p>
            <a:pPr lvl="1"/>
            <a:r>
              <a:rPr lang="en-US" sz="1600" dirty="0"/>
              <a:t>Connected communities in many metro areas will be supplied increasingly in large part by distributed resources (perhaps 35% or more by 2040)</a:t>
            </a:r>
          </a:p>
          <a:p>
            <a:pPr lvl="1"/>
            <a:r>
              <a:rPr lang="en-US" sz="1600" dirty="0"/>
              <a:t>Connected communities will need to be resilient – this will depend in part on microgrids and other customer resources that need to be linked</a:t>
            </a:r>
          </a:p>
          <a:p>
            <a:r>
              <a:rPr lang="en-US" sz="2000" dirty="0"/>
              <a:t>Connected communities are dependent upon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a node-friendly distribution network that is open, visible, flexible, reliable, resilient and safe*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4747" y="910429"/>
            <a:ext cx="801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Building &amp; Transportation Electrification + DER + Grid Platform Enable Connected Communities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619" y="5810864"/>
            <a:ext cx="26949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</a:t>
            </a:r>
            <a:r>
              <a:rPr lang="en-US" sz="1050" i="1" dirty="0"/>
              <a:t>More Than Smart </a:t>
            </a:r>
            <a:r>
              <a:rPr lang="en-US" sz="1050" dirty="0"/>
              <a:t>principle adopted by </a:t>
            </a:r>
            <a:r>
              <a:rPr lang="en-US" sz="1050" dirty="0" err="1"/>
              <a:t>CPUC</a:t>
            </a:r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10" y="1924462"/>
            <a:ext cx="220218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0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9" y="140614"/>
            <a:ext cx="7907344" cy="56692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Community Critical Infrastructure Interdependencies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06" y="1149676"/>
            <a:ext cx="6020495" cy="3980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CB307-08BB-4C5B-A8C5-7AD2A70F7F05}"/>
              </a:ext>
            </a:extLst>
          </p:cNvPr>
          <p:cNvSpPr txBox="1"/>
          <p:nvPr/>
        </p:nvSpPr>
        <p:spPr>
          <a:xfrm>
            <a:off x="456725" y="5317180"/>
            <a:ext cx="8230549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Context: </a:t>
            </a:r>
            <a:r>
              <a:rPr lang="en-US" sz="1400" dirty="0">
                <a:solidFill>
                  <a:schemeClr val="accent1"/>
                </a:solidFill>
              </a:rPr>
              <a:t>Distribution grids in the United States are on average ~30-years old (of ~40-year asset life), with increasing demands from electrification, large scale adoption of unregulated distributed generation &amp; storage, or use of distributed resources to provide critical grid operational functions. That places significant challenges on a system that was not structured &amp; designed for this new reality.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E588E-456D-4BA9-A4E5-CAC5DBBF326D}"/>
              </a:ext>
            </a:extLst>
          </p:cNvPr>
          <p:cNvSpPr txBox="1"/>
          <p:nvPr/>
        </p:nvSpPr>
        <p:spPr>
          <a:xfrm>
            <a:off x="196379" y="1985778"/>
            <a:ext cx="265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Electrification and distributed resources necessitate closer examination of the interdependencies among critical infrastructure and the distribution grid. </a:t>
            </a:r>
          </a:p>
        </p:txBody>
      </p:sp>
    </p:spTree>
    <p:extLst>
      <p:ext uri="{BB962C8B-B14F-4D97-AF65-F5344CB8AC3E}">
        <p14:creationId xmlns:p14="http://schemas.microsoft.com/office/powerpoint/2010/main" val="242862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086F-1293-4148-AE9E-713BC737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a Grid 2035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7246B-52C9-4AE5-B928-ECFD69EF4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01" y="1413245"/>
            <a:ext cx="5267842" cy="486317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Need to take a more holistic view of “needs” from a local societal perspective</a:t>
            </a:r>
          </a:p>
          <a:p>
            <a:pPr lvl="1"/>
            <a:r>
              <a:rPr lang="en-US" sz="1400" dirty="0"/>
              <a:t>What are counties &amp; cities pursuing?</a:t>
            </a:r>
          </a:p>
          <a:p>
            <a:pPr lvl="1"/>
            <a:r>
              <a:rPr lang="en-US" sz="1400" dirty="0"/>
              <a:t>State regulation and electric system planning tend to lag local climate and sustainable action plans</a:t>
            </a:r>
          </a:p>
          <a:p>
            <a:pPr lvl="1"/>
            <a:r>
              <a:rPr lang="en-US" sz="1400" dirty="0"/>
              <a:t>This lag will become a major issue later this decade as local actions will overtake traditional electric system planning focus and cycles</a:t>
            </a:r>
          </a:p>
          <a:p>
            <a:r>
              <a:rPr lang="en-US" sz="1800" dirty="0"/>
              <a:t>Understand the desired end state (e.g., Portland 2035)</a:t>
            </a:r>
          </a:p>
          <a:p>
            <a:pPr marL="517525" lvl="1" indent="-223838">
              <a:buFont typeface="+mj-lt"/>
              <a:buAutoNum type="arabicPeriod"/>
            </a:pPr>
            <a:r>
              <a:rPr lang="en-US" sz="1400" dirty="0"/>
              <a:t>How is clean electricity used, produced, transported and to whom </a:t>
            </a:r>
          </a:p>
          <a:p>
            <a:pPr marL="517525" lvl="1" indent="-223838">
              <a:buFont typeface="+mj-lt"/>
              <a:buAutoNum type="arabicPeriod"/>
            </a:pPr>
            <a:r>
              <a:rPr lang="en-US" sz="1400" dirty="0"/>
              <a:t>What are the “market” overlays that may be needed to enable efficient pricing and use of resources</a:t>
            </a:r>
          </a:p>
          <a:p>
            <a:pPr marL="517525" lvl="1" indent="-223838">
              <a:buFont typeface="+mj-lt"/>
              <a:buAutoNum type="arabicPeriod"/>
            </a:pPr>
            <a:r>
              <a:rPr lang="en-US" sz="1400" dirty="0"/>
              <a:t>What is the role of the electric grid in 2035</a:t>
            </a:r>
          </a:p>
          <a:p>
            <a:pPr marL="517525" lvl="1" indent="-223838">
              <a:buFont typeface="+mj-lt"/>
              <a:buAutoNum type="arabicPeriod"/>
            </a:pPr>
            <a:r>
              <a:rPr lang="en-US" sz="1400" dirty="0"/>
              <a:t>What are the resilience considerations for such a Y2035 electric ecosystem </a:t>
            </a:r>
          </a:p>
          <a:p>
            <a:pPr marL="233363" indent="-233363"/>
            <a:r>
              <a:rPr lang="en-US" sz="1800" dirty="0"/>
              <a:t>Back-cast to today’s starting point and identify the key signposts and associated milestones to evolve toward 2035</a:t>
            </a:r>
          </a:p>
          <a:p>
            <a:pPr marL="233363" indent="-233363"/>
            <a:r>
              <a:rPr lang="en-US" sz="1800" dirty="0"/>
              <a:t>Caution to avoid incrementalism in energy policy and solutions that don’t scale leading to cul-de-sacs and political/customer friction</a:t>
            </a:r>
          </a:p>
          <a:p>
            <a:pPr marL="690563" lvl="1" indent="-233363"/>
            <a:r>
              <a:rPr lang="en-US" sz="1400" dirty="0"/>
              <a:t>Examples of this dynamic have already occurred in Hawaii, Puerto Rico, California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A5133-9CB7-4572-BE6C-1619CF65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481" y="2246714"/>
            <a:ext cx="3053342" cy="20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4185-F7F0-4E48-8970-020783AA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0" y="271442"/>
            <a:ext cx="8229600" cy="566928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Distribution Planning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52F2AE-0D7B-41C9-960F-0424D842DFD7}"/>
              </a:ext>
            </a:extLst>
          </p:cNvPr>
          <p:cNvSpPr txBox="1"/>
          <p:nvPr/>
        </p:nvSpPr>
        <p:spPr>
          <a:xfrm>
            <a:off x="211018" y="838371"/>
            <a:ext cx="79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Planning for Grid 2035 requires a more holistic view of needed inputs and criteria – much more explicit inclusion of local policies and action plans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33B17D-CF1B-424F-9131-5D1D5EAE96B5}"/>
              </a:ext>
            </a:extLst>
          </p:cNvPr>
          <p:cNvGrpSpPr/>
          <p:nvPr/>
        </p:nvGrpSpPr>
        <p:grpSpPr>
          <a:xfrm>
            <a:off x="500863" y="2200038"/>
            <a:ext cx="8142274" cy="3470320"/>
            <a:chOff x="500863" y="2200038"/>
            <a:chExt cx="8142274" cy="34703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B6EC0B-15CE-49F2-B7D5-E8D995EC7D2C}"/>
                </a:ext>
              </a:extLst>
            </p:cNvPr>
            <p:cNvGrpSpPr/>
            <p:nvPr/>
          </p:nvGrpSpPr>
          <p:grpSpPr>
            <a:xfrm>
              <a:off x="500863" y="2200038"/>
              <a:ext cx="8142274" cy="3444486"/>
              <a:chOff x="802257" y="2294929"/>
              <a:chExt cx="8142274" cy="344448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035C585-E8EF-45CC-B8BF-492471B0D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257" y="2294929"/>
                <a:ext cx="5892072" cy="3444486"/>
              </a:xfrm>
              <a:prstGeom prst="rect">
                <a:avLst/>
              </a:prstGeom>
            </p:spPr>
          </p:pic>
          <p:sp>
            <p:nvSpPr>
              <p:cNvPr id="4" name="Parallelogram 3">
                <a:extLst>
                  <a:ext uri="{FF2B5EF4-FFF2-40B4-BE49-F238E27FC236}">
                    <a16:creationId xmlns:a16="http://schemas.microsoft.com/office/drawing/2014/main" id="{98827821-FD6C-472C-B699-3A2E20C1E7AB}"/>
                  </a:ext>
                </a:extLst>
              </p:cNvPr>
              <p:cNvSpPr/>
              <p:nvPr/>
            </p:nvSpPr>
            <p:spPr>
              <a:xfrm>
                <a:off x="5817967" y="4732236"/>
                <a:ext cx="1716208" cy="562226"/>
              </a:xfrm>
              <a:prstGeom prst="parallelogram">
                <a:avLst>
                  <a:gd name="adj" fmla="val 100455"/>
                </a:avLst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736F6AA2-4B22-4336-AC65-ABF1279E1A1D}"/>
                  </a:ext>
                </a:extLst>
              </p:cNvPr>
              <p:cNvSpPr/>
              <p:nvPr/>
            </p:nvSpPr>
            <p:spPr>
              <a:xfrm flipV="1">
                <a:off x="5774389" y="3364624"/>
                <a:ext cx="1759786" cy="562225"/>
              </a:xfrm>
              <a:prstGeom prst="parallelogram">
                <a:avLst>
                  <a:gd name="adj" fmla="val 104260"/>
                </a:avLst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23AEECDF-5794-4E97-B0FA-2E427156266C}"/>
                  </a:ext>
                </a:extLst>
              </p:cNvPr>
              <p:cNvSpPr/>
              <p:nvPr/>
            </p:nvSpPr>
            <p:spPr>
              <a:xfrm>
                <a:off x="6417202" y="3968903"/>
                <a:ext cx="1505243" cy="721280"/>
              </a:xfrm>
              <a:prstGeom prst="chevron">
                <a:avLst/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A4127-A10C-4BBD-B1BC-522587EC299D}"/>
                  </a:ext>
                </a:extLst>
              </p:cNvPr>
              <p:cNvSpPr txBox="1"/>
              <p:nvPr/>
            </p:nvSpPr>
            <p:spPr>
              <a:xfrm>
                <a:off x="4652080" y="2733839"/>
                <a:ext cx="14654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Planning Inputs       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65EC9-0E63-485B-96FA-04A537ADD759}"/>
                  </a:ext>
                </a:extLst>
              </p:cNvPr>
              <p:cNvSpPr txBox="1"/>
              <p:nvPr/>
            </p:nvSpPr>
            <p:spPr>
              <a:xfrm>
                <a:off x="5666269" y="3056375"/>
                <a:ext cx="135139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B0F0"/>
                    </a:solidFill>
                  </a:rPr>
                  <a:t>Planning Analysis     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84B96-0435-439A-949D-B8E0E37F46D2}"/>
                  </a:ext>
                </a:extLst>
              </p:cNvPr>
              <p:cNvSpPr txBox="1"/>
              <p:nvPr/>
            </p:nvSpPr>
            <p:spPr>
              <a:xfrm>
                <a:off x="6208650" y="3411570"/>
                <a:ext cx="86914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Resilience</a:t>
                </a:r>
              </a:p>
              <a:p>
                <a:r>
                  <a:rPr lang="en-US" sz="1050" b="1" dirty="0">
                    <a:solidFill>
                      <a:schemeClr val="bg1"/>
                    </a:solidFill>
                  </a:rPr>
                  <a:t>&amp; Reliability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F5150-32CE-4B29-A379-71C84D562226}"/>
                  </a:ext>
                </a:extLst>
              </p:cNvPr>
              <p:cNvSpPr txBox="1"/>
              <p:nvPr/>
            </p:nvSpPr>
            <p:spPr>
              <a:xfrm>
                <a:off x="6758174" y="4099840"/>
                <a:ext cx="101021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Expansion &amp;</a:t>
                </a:r>
              </a:p>
              <a:p>
                <a:r>
                  <a:rPr lang="en-US" sz="1050" b="1" dirty="0">
                    <a:solidFill>
                      <a:schemeClr val="bg1"/>
                    </a:solidFill>
                  </a:rPr>
                  <a:t>Modernization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2D22CC-C340-467C-832E-5D91A55EE5EA}"/>
                  </a:ext>
                </a:extLst>
              </p:cNvPr>
              <p:cNvSpPr txBox="1"/>
              <p:nvPr/>
            </p:nvSpPr>
            <p:spPr>
              <a:xfrm>
                <a:off x="6099294" y="4905226"/>
                <a:ext cx="100540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Asset Planning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5C31B3DA-4A13-4AD8-97A4-8A67C7045649}"/>
                  </a:ext>
                </a:extLst>
              </p:cNvPr>
              <p:cNvSpPr/>
              <p:nvPr/>
            </p:nvSpPr>
            <p:spPr>
              <a:xfrm>
                <a:off x="7061356" y="3364625"/>
                <a:ext cx="1883175" cy="1929837"/>
              </a:xfrm>
              <a:prstGeom prst="chevron">
                <a:avLst>
                  <a:gd name="adj" fmla="val 51665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D9FD0A-48DC-4AE6-90BC-9F21C92DFD1C}"/>
                  </a:ext>
                </a:extLst>
              </p:cNvPr>
              <p:cNvSpPr txBox="1"/>
              <p:nvPr/>
            </p:nvSpPr>
            <p:spPr>
              <a:xfrm rot="18852540">
                <a:off x="7288474" y="4514208"/>
                <a:ext cx="16482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Needs Identification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1F44EE2-C5DF-4224-A7C6-4E2FAF9F92DA}"/>
                </a:ext>
              </a:extLst>
            </p:cNvPr>
            <p:cNvSpPr txBox="1"/>
            <p:nvPr/>
          </p:nvSpPr>
          <p:spPr>
            <a:xfrm>
              <a:off x="7058584" y="5424137"/>
              <a:ext cx="12859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Source: P. De Martini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29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3D73-3437-4414-844B-A7A9292E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Customer/Community &amp; Distribution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CB3F95-81C7-4BBE-BD67-C8C3794CD278}"/>
              </a:ext>
            </a:extLst>
          </p:cNvPr>
          <p:cNvSpPr/>
          <p:nvPr/>
        </p:nvSpPr>
        <p:spPr>
          <a:xfrm>
            <a:off x="457200" y="96128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</a:rPr>
              <a:t>What is the scope, scale and pace of change toward a more distributed system?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72D75-20AA-47F3-9CD4-A54C6965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6" y="1794633"/>
            <a:ext cx="7840980" cy="39455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63FF0B-FA20-47F8-A87D-BBD80716C98C}"/>
              </a:ext>
            </a:extLst>
          </p:cNvPr>
          <p:cNvCxnSpPr>
            <a:cxnSpLocks/>
          </p:cNvCxnSpPr>
          <p:nvPr/>
        </p:nvCxnSpPr>
        <p:spPr>
          <a:xfrm flipV="1">
            <a:off x="4357226" y="2989053"/>
            <a:ext cx="1259457" cy="1069676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9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14776</TotalTime>
  <Words>1389</Words>
  <Application>Microsoft Office PowerPoint</Application>
  <PresentationFormat>On-screen Show (4:3)</PresentationFormat>
  <Paragraphs>167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Office Theme</vt:lpstr>
      <vt:lpstr>Planning for Community Oriented Grids May 26, 2020</vt:lpstr>
      <vt:lpstr>PowerPoint Presentation</vt:lpstr>
      <vt:lpstr>Cities are Taking Action</vt:lpstr>
      <vt:lpstr>Transit Oriented Development (TOD) concepts are relevant to electric planning</vt:lpstr>
      <vt:lpstr>Sustainable &amp; Connected Communities</vt:lpstr>
      <vt:lpstr>Community Critical Infrastructure Interdependencies</vt:lpstr>
      <vt:lpstr>Planning for a Grid 2035</vt:lpstr>
      <vt:lpstr>Long-term Distribution Planning</vt:lpstr>
      <vt:lpstr>Evolution of Customer/Community &amp; Distribution</vt:lpstr>
      <vt:lpstr>Electric Transactions 2035? </vt:lpstr>
      <vt:lpstr>Transportation Network Characteristics</vt:lpstr>
      <vt:lpstr>Distribution Network Criteria</vt:lpstr>
      <vt:lpstr>Transactive Distribution Grid Design Concept</vt:lpstr>
      <vt:lpstr>Distribution Grid as a Network Platform</vt:lpstr>
      <vt:lpstr>Distribution Network Value Potential</vt:lpstr>
      <vt:lpstr>Distribution System Planning</vt:lpstr>
      <vt:lpstr>Determining Portfolio of Resilience Solutions</vt:lpstr>
      <vt:lpstr>A Future History of the Grid Many possible futures – essential to consider the potential implications</vt:lpstr>
      <vt:lpstr>Considerations for Grid 2035</vt:lpstr>
      <vt:lpstr>“The future belongs to those who prepare for it today.”       Malcolm 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De Martini</dc:creator>
  <cp:lastModifiedBy>P dM</cp:lastModifiedBy>
  <cp:revision>271</cp:revision>
  <dcterms:created xsi:type="dcterms:W3CDTF">2017-03-28T03:10:26Z</dcterms:created>
  <dcterms:modified xsi:type="dcterms:W3CDTF">2020-05-28T14:35:58Z</dcterms:modified>
</cp:coreProperties>
</file>